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33"/>
  </p:notesMasterIdLst>
  <p:handoutMasterIdLst>
    <p:handoutMasterId r:id="rId34"/>
  </p:handoutMasterIdLst>
  <p:sldIdLst>
    <p:sldId id="853" r:id="rId3"/>
    <p:sldId id="852" r:id="rId4"/>
    <p:sldId id="873" r:id="rId5"/>
    <p:sldId id="856" r:id="rId6"/>
    <p:sldId id="874" r:id="rId7"/>
    <p:sldId id="875" r:id="rId8"/>
    <p:sldId id="869" r:id="rId9"/>
    <p:sldId id="870" r:id="rId10"/>
    <p:sldId id="857" r:id="rId11"/>
    <p:sldId id="859" r:id="rId12"/>
    <p:sldId id="871" r:id="rId13"/>
    <p:sldId id="882" r:id="rId14"/>
    <p:sldId id="883" r:id="rId15"/>
    <p:sldId id="884" r:id="rId16"/>
    <p:sldId id="872" r:id="rId17"/>
    <p:sldId id="878" r:id="rId18"/>
    <p:sldId id="879" r:id="rId19"/>
    <p:sldId id="880" r:id="rId20"/>
    <p:sldId id="889" r:id="rId21"/>
    <p:sldId id="890" r:id="rId22"/>
    <p:sldId id="897" r:id="rId23"/>
    <p:sldId id="894" r:id="rId24"/>
    <p:sldId id="895" r:id="rId25"/>
    <p:sldId id="885" r:id="rId26"/>
    <p:sldId id="886" r:id="rId27"/>
    <p:sldId id="887" r:id="rId28"/>
    <p:sldId id="864" r:id="rId29"/>
    <p:sldId id="898" r:id="rId30"/>
    <p:sldId id="866" r:id="rId31"/>
    <p:sldId id="867" r:id="rId3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e-sun Seo" initials="J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0008E"/>
    <a:srgbClr val="C00000"/>
    <a:srgbClr val="AFC6F3"/>
    <a:srgbClr val="D5FFD5"/>
    <a:srgbClr val="89CFFF"/>
    <a:srgbClr val="FF8585"/>
    <a:srgbClr val="FFCC66"/>
    <a:srgbClr val="66FFFF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1" autoAdjust="0"/>
    <p:restoredTop sz="88221" autoAdjust="0"/>
  </p:normalViewPr>
  <p:slideViewPr>
    <p:cSldViewPr snapToGrid="0">
      <p:cViewPr>
        <p:scale>
          <a:sx n="90" d="100"/>
          <a:sy n="90" d="100"/>
        </p:scale>
        <p:origin x="1392" y="28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6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8C35-8A6C-4669-B8EE-A35EDDA7209F}" type="datetimeFigureOut">
              <a:rPr lang="en-US" smtClean="0"/>
              <a:pPr/>
              <a:t>4/24/17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9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E6271-78DE-4702-9874-34628AD802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10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9" y="4560889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010B8656-D7FE-42A6-B960-6CAAC4278E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000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73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56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06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77975"/>
            <a:ext cx="7772400" cy="14700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82800" y="3886200"/>
            <a:ext cx="5689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77975"/>
            <a:ext cx="7772400" cy="14700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82800" y="3886200"/>
            <a:ext cx="5689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9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6524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20969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47860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71001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146179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17846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92963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74617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8675" y="933450"/>
            <a:ext cx="4038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8675" y="3562350"/>
            <a:ext cx="4038600" cy="247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8762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8675" y="933450"/>
            <a:ext cx="4038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8675" y="3562350"/>
            <a:ext cx="4038600" cy="247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11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112713"/>
            <a:ext cx="82296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7675" y="933450"/>
            <a:ext cx="82296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chemeClr val="tx1">
              <a:lumMod val="95000"/>
              <a:lumOff val="5000"/>
            </a:schemeClr>
          </a:solidFill>
          <a:effectLst/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110000"/>
        <a:buFont typeface="Wingdings" pitchFamily="2" charset="2"/>
        <a:buChar char="§"/>
        <a:defRPr sz="3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90000"/>
        <a:buFont typeface="Arial" charset="0"/>
        <a:buChar char="–"/>
        <a:defRPr sz="28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4pPr>
      <a:lvl5pPr marL="2057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112713"/>
            <a:ext cx="82296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7675" y="933450"/>
            <a:ext cx="82296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04011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chemeClr val="tx1">
              <a:lumMod val="95000"/>
              <a:lumOff val="5000"/>
            </a:schemeClr>
          </a:solidFill>
          <a:effectLst/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110000"/>
        <a:buFont typeface="Wingdings" pitchFamily="2" charset="2"/>
        <a:buChar char="§"/>
        <a:defRPr sz="3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90000"/>
        <a:buFont typeface="Arial" charset="0"/>
        <a:buChar char="–"/>
        <a:defRPr sz="28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4pPr>
      <a:lvl5pPr marL="2057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sankar@asu.edu" TargetMode="External"/><Relationship Id="rId4" Type="http://schemas.openxmlformats.org/officeDocument/2006/relationships/hyperlink" Target="mailto:ksubra19@asu.edu" TargetMode="External"/><Relationship Id="rId5" Type="http://schemas.openxmlformats.org/officeDocument/2006/relationships/hyperlink" Target="mailto:amanjesh@asu.edu" TargetMode="External"/><Relationship Id="rId6" Type="http://schemas.openxmlformats.org/officeDocument/2006/relationships/hyperlink" Target="mailto:snaray36@asu.edu" TargetMode="External"/><Relationship Id="rId7" Type="http://schemas.openxmlformats.org/officeDocument/2006/relationships/hyperlink" Target="mailto:rnachiap@asu.edu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ksubra19@asu.edu" TargetMode="External"/><Relationship Id="rId4" Type="http://schemas.openxmlformats.org/officeDocument/2006/relationships/hyperlink" Target="mailto:amanjesh@asu.edu" TargetMode="External"/><Relationship Id="rId5" Type="http://schemas.openxmlformats.org/officeDocument/2006/relationships/hyperlink" Target="mailto:snaray36@asu.edu" TargetMode="External"/><Relationship Id="rId6" Type="http://schemas.openxmlformats.org/officeDocument/2006/relationships/hyperlink" Target="mailto:rnachiap@asu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bsankar@asu.edu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oaa.gov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98763"/>
            <a:ext cx="9144000" cy="1470025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200" b="0" dirty="0">
                <a:solidFill>
                  <a:srgbClr val="C00000"/>
                </a:solidFill>
                <a:latin typeface="Calibri"/>
                <a:cs typeface="Calibri"/>
              </a:rPr>
              <a:t>CSE 575 Class Project Presentation</a:t>
            </a:r>
            <a:r>
              <a:rPr lang="en-US" sz="5000" b="0" dirty="0">
                <a:solidFill>
                  <a:srgbClr val="C00000"/>
                </a:solidFill>
                <a:latin typeface="Calibri"/>
                <a:cs typeface="Calibri"/>
              </a:rPr>
              <a:t/>
            </a:r>
            <a:br>
              <a:rPr lang="en-US" sz="5000" b="0" dirty="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5000" b="0">
                <a:solidFill>
                  <a:srgbClr val="C00000"/>
                </a:solidFill>
                <a:latin typeface="Calibri"/>
                <a:cs typeface="Calibri"/>
              </a:rPr>
              <a:t>Weather Forecasting </a:t>
            </a:r>
            <a:endParaRPr lang="en-US" sz="5000" b="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9796" y="2968066"/>
            <a:ext cx="6964407" cy="2106209"/>
          </a:xfrm>
        </p:spPr>
        <p:txBody>
          <a:bodyPr/>
          <a:lstStyle/>
          <a:p>
            <a:r>
              <a:rPr lang="en-US" sz="2000" dirty="0"/>
              <a:t>Team Members: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1400" dirty="0" err="1"/>
              <a:t>Balaji</a:t>
            </a:r>
            <a:r>
              <a:rPr lang="hr-HR" sz="1400" dirty="0"/>
              <a:t> </a:t>
            </a:r>
            <a:r>
              <a:rPr lang="hr-HR" sz="1400" dirty="0" err="1"/>
              <a:t>Sankar</a:t>
            </a:r>
            <a:r>
              <a:rPr lang="hr-HR" sz="1400" dirty="0"/>
              <a:t> </a:t>
            </a:r>
            <a:r>
              <a:rPr lang="mr-IN" sz="1400" dirty="0"/>
              <a:t>–</a:t>
            </a:r>
            <a:r>
              <a:rPr lang="hr-HR" sz="1400" dirty="0"/>
              <a:t> 1209346459 </a:t>
            </a:r>
            <a:r>
              <a:rPr lang="en-US" sz="1400" dirty="0"/>
              <a:t>- </a:t>
            </a:r>
            <a:r>
              <a:rPr lang="en-US" sz="1400" dirty="0">
                <a:hlinkClick r:id="rId3"/>
              </a:rPr>
              <a:t>bsankar@asu.edu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  <a:endParaRPr lang="hr-HR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Karthik</a:t>
            </a:r>
            <a:r>
              <a:rPr lang="en-US" sz="1400" dirty="0"/>
              <a:t> Subramanian </a:t>
            </a:r>
            <a:r>
              <a:rPr lang="mr-IN" sz="1400" dirty="0"/>
              <a:t>–</a:t>
            </a:r>
            <a:r>
              <a:rPr lang="en-US" sz="1400" dirty="0"/>
              <a:t> 1209360876 - </a:t>
            </a:r>
            <a:r>
              <a:rPr lang="en-US" sz="1400" dirty="0">
                <a:hlinkClick r:id="rId4"/>
              </a:rPr>
              <a:t>ksubra19@asu.edu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Aarti</a:t>
            </a:r>
            <a:r>
              <a:rPr lang="en-US" sz="1400" dirty="0"/>
              <a:t> Rao </a:t>
            </a:r>
            <a:r>
              <a:rPr lang="en-US" sz="1400" dirty="0" err="1"/>
              <a:t>Manjeshwar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1209163211 - </a:t>
            </a:r>
            <a:r>
              <a:rPr lang="en-US" sz="1400" dirty="0">
                <a:hlinkClick r:id="rId5"/>
              </a:rPr>
              <a:t>amanjesh@asu.edu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Shwetha</a:t>
            </a:r>
            <a:r>
              <a:rPr lang="en-US" sz="1400" dirty="0"/>
              <a:t> Narayanan </a:t>
            </a:r>
            <a:r>
              <a:rPr lang="mr-IN" sz="1400" dirty="0"/>
              <a:t>–</a:t>
            </a:r>
            <a:r>
              <a:rPr lang="en-US" sz="1400" dirty="0"/>
              <a:t> 1209166097 - </a:t>
            </a:r>
            <a:r>
              <a:rPr lang="en-US" sz="1400" dirty="0">
                <a:hlinkClick r:id="rId6"/>
              </a:rPr>
              <a:t>snaray36@asu.edu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Ramanathan Nachiappan </a:t>
            </a:r>
            <a:r>
              <a:rPr lang="mr-IN" sz="1400" dirty="0"/>
              <a:t>–</a:t>
            </a:r>
            <a:r>
              <a:rPr lang="en-US" sz="1400" dirty="0"/>
              <a:t> 1210822532 </a:t>
            </a:r>
            <a:r>
              <a:rPr lang="mr-IN" sz="1400" dirty="0"/>
              <a:t>–</a:t>
            </a:r>
            <a:r>
              <a:rPr lang="en-US" sz="1400" dirty="0"/>
              <a:t> </a:t>
            </a:r>
            <a:r>
              <a:rPr lang="en-US" sz="1400" dirty="0">
                <a:hlinkClick r:id="rId7"/>
              </a:rPr>
              <a:t>rnachiap@asu.edu</a:t>
            </a:r>
            <a:r>
              <a:rPr lang="en-US" sz="1400" dirty="0"/>
              <a:t> - 20% contribution</a:t>
            </a:r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6486525"/>
            <a:ext cx="684213" cy="371475"/>
          </a:xfrm>
        </p:spPr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1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64598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Similar to Baseline Prediction Model</a:t>
            </a:r>
          </a:p>
          <a:p>
            <a:r>
              <a:rPr lang="en-US" sz="2000" dirty="0"/>
              <a:t>Not Naïve Approach</a:t>
            </a:r>
            <a:r>
              <a:rPr lang="en-US" sz="1600" dirty="0"/>
              <a:t> – Based on Linear Regression</a:t>
            </a:r>
          </a:p>
          <a:p>
            <a:r>
              <a:rPr lang="mr-IN" sz="2000" dirty="0"/>
              <a:t>X(t+1) = </a:t>
            </a:r>
            <a:r>
              <a:rPr lang="en-US" sz="2000" dirty="0"/>
              <a:t>w</a:t>
            </a:r>
            <a:r>
              <a:rPr lang="mr-IN" sz="2000" dirty="0"/>
              <a:t>0 + </a:t>
            </a:r>
            <a:r>
              <a:rPr lang="en-US" sz="2000" dirty="0"/>
              <a:t>w</a:t>
            </a:r>
            <a:r>
              <a:rPr lang="mr-IN" sz="2000" dirty="0"/>
              <a:t>1*X(t-1)</a:t>
            </a:r>
            <a:endParaRPr lang="en-US" sz="2000" dirty="0"/>
          </a:p>
          <a:p>
            <a:r>
              <a:rPr lang="en-US" sz="2000" dirty="0"/>
              <a:t>This relationship between variables is called correlation </a:t>
            </a:r>
          </a:p>
          <a:p>
            <a:r>
              <a:rPr lang="en-US" sz="2000" dirty="0"/>
              <a:t>Performed a correlation check for the two variables t+1 and </a:t>
            </a:r>
            <a:r>
              <a:rPr lang="en-US" sz="2000" dirty="0" smtClean="0"/>
              <a:t>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10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56808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Correlation Check between t-1 and t+1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4" t="6737" r="6727" b="8810"/>
          <a:stretch/>
        </p:blipFill>
        <p:spPr>
          <a:xfrm>
            <a:off x="472838" y="1205947"/>
            <a:ext cx="3994071" cy="22528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11</a:t>
            </a:fld>
            <a:r>
              <a:rPr lang="en-US"/>
              <a:t> -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6903" r="6521" b="8589"/>
          <a:stretch/>
        </p:blipFill>
        <p:spPr>
          <a:xfrm>
            <a:off x="4774137" y="1205947"/>
            <a:ext cx="4020821" cy="2252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6224" r="6726" b="8698"/>
          <a:stretch/>
        </p:blipFill>
        <p:spPr>
          <a:xfrm>
            <a:off x="2563852" y="4007402"/>
            <a:ext cx="3994071" cy="22528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0430" y="836615"/>
            <a:ext cx="91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Seattle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8780" y="836615"/>
            <a:ext cx="83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Dallas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4236" y="3638070"/>
            <a:ext cx="122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1511119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Seattle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12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1048357"/>
            <a:ext cx="8171180" cy="4877173"/>
          </a:xfrm>
        </p:spPr>
      </p:pic>
    </p:spTree>
    <p:extLst>
      <p:ext uri="{BB962C8B-B14F-4D97-AF65-F5344CB8AC3E}">
        <p14:creationId xmlns:p14="http://schemas.microsoft.com/office/powerpoint/2010/main" val="1223589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Dallas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1048357"/>
            <a:ext cx="8171180" cy="487717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13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02953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Cincinnati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1048357"/>
            <a:ext cx="8171180" cy="487717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14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983524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ARIMA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Combination of autoregressive (AR), integration (I) - and moving average (MA) operations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15</a:t>
            </a:fld>
            <a:r>
              <a:rPr lang="en-US"/>
              <a:t> -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91" y="2285178"/>
            <a:ext cx="52101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64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Seattle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 r="998" b="6056"/>
          <a:stretch/>
        </p:blipFill>
        <p:spPr>
          <a:xfrm>
            <a:off x="446087" y="1604273"/>
            <a:ext cx="8340561" cy="465989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16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98495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Dallas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4" y="1030922"/>
            <a:ext cx="8696326" cy="524375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17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368440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Cincinnati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2408" r="7530" b="7870"/>
          <a:stretch/>
        </p:blipFill>
        <p:spPr>
          <a:xfrm>
            <a:off x="-1" y="987971"/>
            <a:ext cx="9144001" cy="52446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18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49696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/>
          </a:p>
          <a:p>
            <a:r>
              <a:rPr lang="en-US" sz="1800" dirty="0"/>
              <a:t>It follows a recurrent neural network architecture. </a:t>
            </a:r>
          </a:p>
          <a:p>
            <a:r>
              <a:rPr lang="en-US" sz="1800" dirty="0"/>
              <a:t>Generally RNNs are good at remembering short term data</a:t>
            </a:r>
          </a:p>
          <a:p>
            <a:r>
              <a:rPr lang="en-US" sz="1800" dirty="0"/>
              <a:t>In our case, Weather is something that is repetitive (With respect to seasons). </a:t>
            </a:r>
          </a:p>
          <a:p>
            <a:r>
              <a:rPr lang="en-US" sz="1800" dirty="0"/>
              <a:t>LSTMs excel in this scenario, because it even considers the historical data that might be related to the present instant.</a:t>
            </a:r>
          </a:p>
          <a:p>
            <a:r>
              <a:rPr lang="en-US" sz="1800" dirty="0"/>
              <a:t>LSTM includes a forget gate, that throws away any information that is not needed. The rest are stored in the cell state.</a:t>
            </a:r>
          </a:p>
          <a:p>
            <a:r>
              <a:rPr lang="en-US" sz="1800" dirty="0"/>
              <a:t>We used “tanh” as our activation function.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19</a:t>
            </a:fld>
            <a:r>
              <a:rPr lang="en-US"/>
              <a:t> -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25" y="4788607"/>
            <a:ext cx="41624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7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Introduction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Data Sets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Time Series Data modelling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Proposed approaches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Baseline - Naïve Persistence </a:t>
            </a:r>
            <a:r>
              <a:rPr lang="en-US" sz="1800" dirty="0" smtClean="0"/>
              <a:t>model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 smtClean="0"/>
              <a:t>AR Modeling</a:t>
            </a:r>
            <a:endParaRPr lang="en-US" sz="1800" dirty="0"/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ARIMA Modeling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LSTM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Nearest Neighbor Modeling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23303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20</a:t>
            </a:fld>
            <a:r>
              <a:rPr lang="en-US"/>
              <a:t> -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645" y="3965690"/>
            <a:ext cx="3800234" cy="2268265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98" y="1305119"/>
            <a:ext cx="3509745" cy="22682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7" y="1305120"/>
            <a:ext cx="3483980" cy="22599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21397" y="112274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Seattle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1" y="112873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67357" y="378102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613759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STUDY: KNN	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Goal: </a:t>
            </a:r>
          </a:p>
          <a:p>
            <a:pPr lvl="1"/>
            <a:r>
              <a:rPr lang="en-US" sz="2400" dirty="0"/>
              <a:t>Indirectly predict the temperature for the next instant using KNN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/>
              <a:t>Approach:</a:t>
            </a:r>
          </a:p>
          <a:p>
            <a:pPr lvl="1"/>
            <a:r>
              <a:rPr lang="en-US" sz="2400" dirty="0"/>
              <a:t>Using LSTM, predict the values of all the features which influences the temperature</a:t>
            </a:r>
          </a:p>
          <a:p>
            <a:pPr lvl="1"/>
            <a:r>
              <a:rPr lang="en-US" sz="2400" dirty="0"/>
              <a:t>Run KNN over this feature vector and return the mean of the nearest neighbors’ temperature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21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947555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Recursive Feature Elimination using LR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PCA, we decided on the number of features to be 11 based on the feature variances.</a:t>
            </a:r>
          </a:p>
          <a:p>
            <a:r>
              <a:rPr lang="en-US" dirty="0"/>
              <a:t>We used Logistic Regression in our Recursive Feature Elimination process.</a:t>
            </a:r>
          </a:p>
          <a:p>
            <a:r>
              <a:rPr lang="en-US" dirty="0"/>
              <a:t>Our RFE kept eliminating features until we were left with only 11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22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74130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Logistic Regression for Feature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Selected Features:</a:t>
            </a:r>
          </a:p>
          <a:p>
            <a:r>
              <a:rPr lang="en-US" sz="1400" dirty="0"/>
              <a:t>HOURLY ALTIMETER SETTING</a:t>
            </a:r>
          </a:p>
          <a:p>
            <a:r>
              <a:rPr lang="en-US" sz="1400" dirty="0"/>
              <a:t>HOURLY DEW POINT TEMPERATURE IN F</a:t>
            </a:r>
          </a:p>
          <a:p>
            <a:r>
              <a:rPr lang="en-US" sz="1400" dirty="0"/>
              <a:t>HOURLY PRESENT WEATHER TYPE </a:t>
            </a:r>
            <a:r>
              <a:rPr lang="mr-IN" sz="1400" dirty="0"/>
              <a:t>–</a:t>
            </a:r>
            <a:r>
              <a:rPr lang="en-US" sz="1400" dirty="0"/>
              <a:t> Snow, Rain etc.</a:t>
            </a:r>
          </a:p>
          <a:p>
            <a:r>
              <a:rPr lang="en-US" sz="1400" dirty="0"/>
              <a:t>HOURLY PRESSURE TENDENCY </a:t>
            </a:r>
            <a:r>
              <a:rPr lang="mr-IN" sz="1400" dirty="0"/>
              <a:t>–</a:t>
            </a:r>
            <a:r>
              <a:rPr lang="en-US" sz="1400" dirty="0"/>
              <a:t> Increase, decrease or no change in pressure over the last 3 hrs.</a:t>
            </a:r>
          </a:p>
          <a:p>
            <a:r>
              <a:rPr lang="en-US" sz="1400" dirty="0"/>
              <a:t>HOURLY RELATIVE HUMIDITY</a:t>
            </a:r>
          </a:p>
          <a:p>
            <a:r>
              <a:rPr lang="en-US" sz="1400" dirty="0"/>
              <a:t>HOURLY SEA LEVEL PRESSURE</a:t>
            </a:r>
          </a:p>
          <a:p>
            <a:r>
              <a:rPr lang="en-US" sz="1400" dirty="0"/>
              <a:t>HOURLY SKY CONDITIONS </a:t>
            </a:r>
            <a:r>
              <a:rPr lang="mr-IN" sz="1400" dirty="0"/>
              <a:t>–</a:t>
            </a:r>
            <a:r>
              <a:rPr lang="en-US" sz="1400" dirty="0"/>
              <a:t> Clear sky, few clouds, scattered clouds etc.</a:t>
            </a:r>
          </a:p>
          <a:p>
            <a:r>
              <a:rPr lang="en-US" sz="1400" dirty="0"/>
              <a:t>HOURLY STATION PRESSURE</a:t>
            </a:r>
          </a:p>
          <a:p>
            <a:r>
              <a:rPr lang="en-US" sz="1400" dirty="0"/>
              <a:t>HOURLY VISIBILITY</a:t>
            </a:r>
          </a:p>
          <a:p>
            <a:r>
              <a:rPr lang="en-US" sz="1400" dirty="0"/>
              <a:t>HOURLY WET BULB TEMPERATURE IN F</a:t>
            </a:r>
          </a:p>
          <a:p>
            <a:r>
              <a:rPr lang="en-US" sz="1400" dirty="0"/>
              <a:t>HOURLY WIND SPEED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23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606521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Prediction Seattle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24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813"/>
            <a:ext cx="9144000" cy="5573711"/>
          </a:xfrm>
        </p:spPr>
      </p:pic>
    </p:spTree>
    <p:extLst>
      <p:ext uri="{BB962C8B-B14F-4D97-AF65-F5344CB8AC3E}">
        <p14:creationId xmlns:p14="http://schemas.microsoft.com/office/powerpoint/2010/main" val="1328336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Prediction Dallas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25</a:t>
            </a:fld>
            <a:r>
              <a:rPr lang="en-US"/>
              <a:t> -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812"/>
            <a:ext cx="9144000" cy="5414415"/>
          </a:xfrm>
        </p:spPr>
      </p:pic>
    </p:spTree>
    <p:extLst>
      <p:ext uri="{BB962C8B-B14F-4D97-AF65-F5344CB8AC3E}">
        <p14:creationId xmlns:p14="http://schemas.microsoft.com/office/powerpoint/2010/main" val="3834176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Prediction Cincinnati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813"/>
            <a:ext cx="9144000" cy="54354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26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15058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8951955"/>
              </p:ext>
            </p:extLst>
          </p:nvPr>
        </p:nvGraphicFramePr>
        <p:xfrm>
          <a:off x="446088" y="1324196"/>
          <a:ext cx="82296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>
                  <a:extLst>
                    <a:ext uri="{9D8B030D-6E8A-4147-A177-3AD203B41FA5}">
                      <a16:colId xmlns="" xmlns:a16="http://schemas.microsoft.com/office/drawing/2014/main" val="2972996332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240490076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2422348489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1652510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Seattle</a:t>
                      </a:r>
                      <a:r>
                        <a:rPr lang="en-US" baseline="0" dirty="0"/>
                        <a:t> 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Dallas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Cincinnati 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8167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1.78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dirty="0">
                          <a:effectLst/>
                        </a:rPr>
                        <a:t>2.14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2.58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="" xmlns:a16="http://schemas.microsoft.com/office/drawing/2014/main" val="151680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1.37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>
                          <a:effectLst/>
                        </a:rPr>
                        <a:t>1.54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2.06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="" xmlns:a16="http://schemas.microsoft.com/office/drawing/2014/main" val="342235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1.56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1.82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2.29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="" xmlns:a16="http://schemas.microsoft.com/office/drawing/2014/main" val="215065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>
                          <a:effectLst/>
                        </a:rPr>
                        <a:t>1.82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2.18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dirty="0">
                          <a:effectLst/>
                        </a:rPr>
                        <a:t>2.65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="" xmlns:a16="http://schemas.microsoft.com/office/drawing/2014/main" val="339963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 (k=4)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cs-CZ" dirty="0">
                          <a:effectLst/>
                        </a:rPr>
                        <a:t>1.90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2.59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cs-CZ" dirty="0">
                          <a:effectLst/>
                        </a:rPr>
                        <a:t>2.83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="" xmlns:a16="http://schemas.microsoft.com/office/drawing/2014/main" val="1075557551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27</a:t>
            </a:fld>
            <a:r>
              <a:rPr lang="en-US"/>
              <a:t> -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2106" y="4094130"/>
            <a:ext cx="88018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Inference: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AR and ARIMA perform better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Predictability: Seattle &gt; Dallas &gt; Cincinnati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ARIMA with external regressors does not improve the results because the historical value of the dependent variable itself has a greater significance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11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Weather Right Now !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5008207"/>
              </p:ext>
            </p:extLst>
          </p:nvPr>
        </p:nvGraphicFramePr>
        <p:xfrm>
          <a:off x="446088" y="1474629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Hour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Our Prediction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Weather Channel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Seattle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Now (1 PM)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Seattle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Dallas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Now (1 PM)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81F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Dallas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0" dirty="0" smtClean="0"/>
                        <a:t> 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Cincinnati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Now (1 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71F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Cincinnati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0" dirty="0" smtClean="0"/>
                        <a:t> PM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79F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28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6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29</a:t>
            </a:fld>
            <a:r>
              <a:rPr lang="en-US"/>
              <a:t> -</a:t>
            </a:r>
          </a:p>
        </p:txBody>
      </p:sp>
      <p:sp>
        <p:nvSpPr>
          <p:cNvPr id="6" name="Rectangle 5"/>
          <p:cNvSpPr/>
          <p:nvPr/>
        </p:nvSpPr>
        <p:spPr>
          <a:xfrm>
            <a:off x="684212" y="5649403"/>
            <a:ext cx="7991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“All the team members agree on the team members’ contributions in terms of both (a) what s/he did and (b) the percentage”</a:t>
            </a:r>
            <a:endParaRPr lang="en-US" sz="2000" dirty="0">
              <a:effectLst/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67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3</a:t>
            </a:fld>
            <a:r>
              <a:rPr lang="en-US"/>
              <a:t> -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endParaRPr lang="hr-HR" sz="1600" dirty="0"/>
          </a:p>
          <a:p>
            <a:pPr>
              <a:buFont typeface="+mj-lt"/>
              <a:buAutoNum type="arabicPeriod"/>
            </a:pPr>
            <a:endParaRPr lang="hr-HR" sz="1600" dirty="0"/>
          </a:p>
          <a:p>
            <a:pPr>
              <a:buFont typeface="+mj-lt"/>
              <a:buAutoNum type="arabicPeriod"/>
            </a:pPr>
            <a:endParaRPr lang="hr-HR" sz="1600" dirty="0"/>
          </a:p>
          <a:p>
            <a:pPr marL="0" indent="0">
              <a:buNone/>
            </a:pPr>
            <a:endParaRPr lang="hr-HR" sz="1600" dirty="0"/>
          </a:p>
          <a:p>
            <a:pPr>
              <a:buFont typeface="+mj-lt"/>
              <a:buAutoNum type="arabicPeriod"/>
            </a:pPr>
            <a:r>
              <a:rPr lang="hr-HR" sz="1600" dirty="0" err="1"/>
              <a:t>Balaji</a:t>
            </a:r>
            <a:r>
              <a:rPr lang="hr-HR" sz="1600" dirty="0"/>
              <a:t> </a:t>
            </a:r>
            <a:r>
              <a:rPr lang="hr-HR" sz="1600" dirty="0" err="1"/>
              <a:t>Sankar</a:t>
            </a:r>
            <a:r>
              <a:rPr lang="hr-HR" sz="1600" dirty="0"/>
              <a:t> </a:t>
            </a:r>
            <a:r>
              <a:rPr lang="mr-IN" sz="1600" dirty="0"/>
              <a:t>–</a:t>
            </a:r>
            <a:r>
              <a:rPr lang="hr-HR" sz="1600" dirty="0"/>
              <a:t> 1209346459 </a:t>
            </a:r>
            <a:r>
              <a:rPr lang="en-US" sz="1600" dirty="0"/>
              <a:t>- </a:t>
            </a:r>
            <a:r>
              <a:rPr lang="en-US" sz="1600" dirty="0">
                <a:hlinkClick r:id="rId2"/>
              </a:rPr>
              <a:t>bsankar@asu.edu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Karthik</a:t>
            </a:r>
            <a:r>
              <a:rPr lang="en-US" sz="1600" dirty="0"/>
              <a:t> Subramanian </a:t>
            </a:r>
            <a:r>
              <a:rPr lang="mr-IN" sz="1600" dirty="0"/>
              <a:t>–</a:t>
            </a:r>
            <a:r>
              <a:rPr lang="en-US" sz="1600" dirty="0"/>
              <a:t> 1209360876 - </a:t>
            </a:r>
            <a:r>
              <a:rPr lang="en-US" sz="1600" dirty="0">
                <a:hlinkClick r:id="rId3"/>
              </a:rPr>
              <a:t>ksubra19@asu.edu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Aarti</a:t>
            </a:r>
            <a:r>
              <a:rPr lang="en-US" sz="1600" dirty="0"/>
              <a:t> Rao </a:t>
            </a:r>
            <a:r>
              <a:rPr lang="en-US" sz="1600" dirty="0" err="1"/>
              <a:t>Manjeshwar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1209163211 - </a:t>
            </a:r>
            <a:r>
              <a:rPr lang="en-US" sz="1600" dirty="0">
                <a:hlinkClick r:id="rId4"/>
              </a:rPr>
              <a:t>amanjesh@asu.edu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Shwetha</a:t>
            </a:r>
            <a:r>
              <a:rPr lang="en-US" sz="1600" dirty="0"/>
              <a:t> Narayanan </a:t>
            </a:r>
            <a:r>
              <a:rPr lang="mr-IN" sz="1600" dirty="0"/>
              <a:t>–</a:t>
            </a:r>
            <a:r>
              <a:rPr lang="en-US" sz="1600" dirty="0"/>
              <a:t> 1209166097 - </a:t>
            </a:r>
            <a:r>
              <a:rPr lang="en-US" sz="1600" dirty="0">
                <a:hlinkClick r:id="rId5"/>
              </a:rPr>
              <a:t>snaray36@asu.edu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Ramanathan</a:t>
            </a:r>
            <a:r>
              <a:rPr lang="en-US" sz="1600" dirty="0"/>
              <a:t> Nachiappan </a:t>
            </a:r>
            <a:r>
              <a:rPr lang="mr-IN" sz="1600" dirty="0"/>
              <a:t>–</a:t>
            </a:r>
            <a:r>
              <a:rPr lang="en-US" sz="1600" dirty="0"/>
              <a:t> 1210822532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>
                <a:hlinkClick r:id="rId6"/>
              </a:rPr>
              <a:t>rnachiap@asu.edu</a:t>
            </a:r>
            <a:r>
              <a:rPr lang="en-US" sz="1600" dirty="0"/>
              <a:t> - 20% contribution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30</a:t>
            </a:fld>
            <a:r>
              <a:rPr lang="en-US"/>
              <a:t> -</a:t>
            </a:r>
          </a:p>
        </p:txBody>
      </p:sp>
      <p:sp>
        <p:nvSpPr>
          <p:cNvPr id="5" name="Rectangle 4"/>
          <p:cNvSpPr/>
          <p:nvPr/>
        </p:nvSpPr>
        <p:spPr>
          <a:xfrm>
            <a:off x="446088" y="5707132"/>
            <a:ext cx="822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“All the team members agree on the team members’ contributions in terms of both (a) what s/he did and (b) the percentage”</a:t>
            </a:r>
            <a:endParaRPr lang="en-US" sz="2000" dirty="0">
              <a:effectLst/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230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Source: </a:t>
            </a:r>
            <a:r>
              <a:rPr lang="en-US" sz="2800" dirty="0">
                <a:hlinkClick r:id="rId2"/>
              </a:rPr>
              <a:t>http://www.noaa.gov/</a:t>
            </a:r>
            <a:endParaRPr lang="en-US" sz="2800" dirty="0"/>
          </a:p>
          <a:p>
            <a:pPr lvl="1"/>
            <a:r>
              <a:rPr lang="en-US" sz="2000" dirty="0"/>
              <a:t>National Oceanic and Atmospheric Administration by the U.S Department of Commerce</a:t>
            </a:r>
          </a:p>
          <a:p>
            <a:r>
              <a:rPr lang="en-US" sz="2800" dirty="0"/>
              <a:t>Data Set Sample:</a:t>
            </a:r>
          </a:p>
          <a:p>
            <a:pPr lvl="1"/>
            <a:r>
              <a:rPr lang="en-US" sz="2000" dirty="0"/>
              <a:t>Seattle, Dallas and Cincinnati weather data</a:t>
            </a:r>
          </a:p>
          <a:p>
            <a:pPr lvl="1"/>
            <a:r>
              <a:rPr lang="en-US" sz="2000" dirty="0"/>
              <a:t>Parameters </a:t>
            </a:r>
            <a:r>
              <a:rPr lang="mr-IN" sz="2000" dirty="0"/>
              <a:t>–</a:t>
            </a:r>
            <a:r>
              <a:rPr lang="en-US" sz="2000" dirty="0"/>
              <a:t> Sunrise, sunset, wind speed, precipitation, dew point, wet bulb temperature, pressure change, sky conditions etc. (52 features)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4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94099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Characteristics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5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352" y="992750"/>
            <a:ext cx="4702332" cy="288318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07" y="3875932"/>
            <a:ext cx="46101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is seasonal!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6</a:t>
            </a:fld>
            <a:r>
              <a:rPr lang="en-US"/>
              <a:t> -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248069"/>
            <a:ext cx="3772173" cy="245157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9" y="1248069"/>
            <a:ext cx="3814773" cy="23569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248" y="3794234"/>
            <a:ext cx="4939862" cy="24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1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Baseline Prediction for 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/>
              <a:t>We used the persistence algorithm in establishing the baseline performance</a:t>
            </a:r>
          </a:p>
          <a:p>
            <a:pPr algn="just"/>
            <a:r>
              <a:rPr lang="en-US" sz="2000" dirty="0"/>
              <a:t>Naïve Persistence Algorithm:</a:t>
            </a:r>
          </a:p>
          <a:p>
            <a:pPr lvl="1" algn="just"/>
            <a:r>
              <a:rPr lang="en-US" sz="1600" dirty="0"/>
              <a:t>This algorithm uses the value at the previous time step t (input) to predict the outcome in the next time step t+1 (output)</a:t>
            </a:r>
          </a:p>
          <a:p>
            <a:pPr algn="just"/>
            <a:r>
              <a:rPr lang="en-US" sz="2000" dirty="0"/>
              <a:t>Dataset split </a:t>
            </a:r>
            <a:r>
              <a:rPr lang="mr-IN" sz="2000" dirty="0"/>
              <a:t>–</a:t>
            </a:r>
            <a:r>
              <a:rPr lang="en-US" sz="2000" dirty="0"/>
              <a:t> Training -2/3</a:t>
            </a:r>
            <a:r>
              <a:rPr lang="en-US" sz="2000" baseline="30000" dirty="0"/>
              <a:t>rd</a:t>
            </a:r>
            <a:r>
              <a:rPr lang="en-US" sz="2000" dirty="0"/>
              <a:t> and Testing </a:t>
            </a:r>
            <a:r>
              <a:rPr lang="mr-IN" sz="2000" dirty="0"/>
              <a:t>–</a:t>
            </a:r>
            <a:r>
              <a:rPr lang="en-US" sz="2000" dirty="0"/>
              <a:t> 1/3</a:t>
            </a:r>
            <a:r>
              <a:rPr lang="en-US" sz="2000" baseline="30000" dirty="0"/>
              <a:t>rd</a:t>
            </a:r>
            <a:r>
              <a:rPr lang="en-US" sz="2000" dirty="0"/>
              <a:t> </a:t>
            </a:r>
          </a:p>
          <a:p>
            <a:pPr algn="just"/>
            <a:r>
              <a:rPr lang="en-US" sz="2000" dirty="0"/>
              <a:t>This assumes nothing about the specifics about the time series to which it is applied, thus making it naïve and establishing a baseline performance</a:t>
            </a:r>
          </a:p>
          <a:p>
            <a:endParaRPr lang="en-US" sz="20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7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8986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8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45590"/>
            <a:ext cx="3351759" cy="1714513"/>
          </a:xfrm>
        </p:spPr>
      </p:pic>
      <p:sp>
        <p:nvSpPr>
          <p:cNvPr id="9" name="Rectangle 8"/>
          <p:cNvSpPr/>
          <p:nvPr/>
        </p:nvSpPr>
        <p:spPr>
          <a:xfrm>
            <a:off x="1402011" y="1073877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Seattle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87" y="1447971"/>
            <a:ext cx="3153705" cy="17097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24805" y="1073877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Dallas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1" y="3987489"/>
            <a:ext cx="4091251" cy="20244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94236" y="3638070"/>
            <a:ext cx="122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1571999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r>
              <a:rPr lang="en-US" sz="2400" dirty="0"/>
              <a:t>AR</a:t>
            </a:r>
          </a:p>
          <a:p>
            <a:r>
              <a:rPr lang="en-US" sz="2400" dirty="0"/>
              <a:t>ARIMA Modeling</a:t>
            </a:r>
          </a:p>
          <a:p>
            <a:r>
              <a:rPr lang="en-US" sz="2400" dirty="0"/>
              <a:t>LSTM</a:t>
            </a:r>
          </a:p>
          <a:p>
            <a:r>
              <a:rPr lang="en-US" sz="2400" dirty="0"/>
              <a:t>Experimental Study: K Nearest Neighbor Modeling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9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02017195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76070</TotalTime>
  <Words>942</Words>
  <Application>Microsoft Macintosh PowerPoint</Application>
  <PresentationFormat>On-screen Show (4:3)</PresentationFormat>
  <Paragraphs>206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Times</vt:lpstr>
      <vt:lpstr>Wingdings</vt:lpstr>
      <vt:lpstr>Arial</vt:lpstr>
      <vt:lpstr>Default Design</vt:lpstr>
      <vt:lpstr>1_Default Design</vt:lpstr>
      <vt:lpstr>CSE 575 Class Project Presentation Weather Forecasting </vt:lpstr>
      <vt:lpstr>Overview</vt:lpstr>
      <vt:lpstr>PowerPoint Presentation</vt:lpstr>
      <vt:lpstr>Data Sets</vt:lpstr>
      <vt:lpstr>Time Series Characteristics </vt:lpstr>
      <vt:lpstr>Weather is seasonal!</vt:lpstr>
      <vt:lpstr>Baseline Prediction for Time Series</vt:lpstr>
      <vt:lpstr>Predictions</vt:lpstr>
      <vt:lpstr>Proposed Approaches</vt:lpstr>
      <vt:lpstr>AR Modeling</vt:lpstr>
      <vt:lpstr>Correlation Check between t-1 and t+1</vt:lpstr>
      <vt:lpstr>AR Results Seattle </vt:lpstr>
      <vt:lpstr>AR Results Dallas</vt:lpstr>
      <vt:lpstr>AR Results Cincinnati </vt:lpstr>
      <vt:lpstr>ARIMA</vt:lpstr>
      <vt:lpstr>ARIMA Results Seattle</vt:lpstr>
      <vt:lpstr>ARIMA Results Dallas </vt:lpstr>
      <vt:lpstr>ARIMA Results Cincinnati </vt:lpstr>
      <vt:lpstr>LSTM</vt:lpstr>
      <vt:lpstr>LSTM Predictions</vt:lpstr>
      <vt:lpstr>EXPERIMENTAL STUDY: KNN </vt:lpstr>
      <vt:lpstr>Recursive Feature Elimination using LR</vt:lpstr>
      <vt:lpstr>Logistic Regression for Feature Selection</vt:lpstr>
      <vt:lpstr>KNN Prediction Seattle</vt:lpstr>
      <vt:lpstr>KNN Prediction Dallas</vt:lpstr>
      <vt:lpstr>KNN Prediction Cincinnati</vt:lpstr>
      <vt:lpstr>Results</vt:lpstr>
      <vt:lpstr>The Weather Right Now !</vt:lpstr>
      <vt:lpstr>Thank You!</vt:lpstr>
      <vt:lpstr>Team Members</vt:lpstr>
    </vt:vector>
  </TitlesOfParts>
  <Company>Arizona State University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Desktop Systems Technology</dc:creator>
  <cp:lastModifiedBy>Ramanathan Nachiappan (Student)</cp:lastModifiedBy>
  <cp:revision>3257</cp:revision>
  <cp:lastPrinted>2015-01-21T19:45:34Z</cp:lastPrinted>
  <dcterms:created xsi:type="dcterms:W3CDTF">2005-12-06T00:19:44Z</dcterms:created>
  <dcterms:modified xsi:type="dcterms:W3CDTF">2017-04-25T05:41:08Z</dcterms:modified>
</cp:coreProperties>
</file>